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77" r:id="rId3"/>
    <p:sldId id="278" r:id="rId4"/>
    <p:sldId id="295" r:id="rId5"/>
    <p:sldId id="279" r:id="rId6"/>
    <p:sldId id="280" r:id="rId7"/>
    <p:sldId id="281" r:id="rId8"/>
    <p:sldId id="284" r:id="rId9"/>
    <p:sldId id="285" r:id="rId10"/>
    <p:sldId id="286" r:id="rId11"/>
    <p:sldId id="287" r:id="rId12"/>
    <p:sldId id="288" r:id="rId13"/>
    <p:sldId id="292" r:id="rId14"/>
    <p:sldId id="291" r:id="rId15"/>
    <p:sldId id="290" r:id="rId16"/>
    <p:sldId id="293" r:id="rId17"/>
    <p:sldId id="29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5" autoAdjust="0"/>
    <p:restoredTop sz="94660"/>
  </p:normalViewPr>
  <p:slideViewPr>
    <p:cSldViewPr snapToGrid="0">
      <p:cViewPr>
        <p:scale>
          <a:sx n="60" d="100"/>
          <a:sy n="60" d="100"/>
        </p:scale>
        <p:origin x="-822" y="-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81F06-11B2-4FB8-83DB-19D499C3415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B6A29-4809-4214-980D-D6D2C06C2A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772275"/>
            <a:ext cx="10095978" cy="137307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Metodski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pristupi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u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razvoju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samoregulacije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sr-Latn-RS" sz="3400" dirty="0" smtClean="0">
                <a:latin typeface="Arial Black" pitchFamily="34" charset="0"/>
                <a:cs typeface="Aharoni" pitchFamily="2" charset="-79"/>
              </a:rPr>
            </a:b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kod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osoba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intelektualnom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ometeno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šću</a:t>
            </a: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U</a:t>
            </a:r>
            <a:r>
              <a:rPr lang="sr-Latn-RS" dirty="0" smtClean="0"/>
              <a:t>sklađivanje ponašanja sa</a:t>
            </a:r>
            <a:r>
              <a:rPr lang="en-US" dirty="0" smtClean="0"/>
              <a:t> </a:t>
            </a:r>
            <a:r>
              <a:rPr lang="en-US" dirty="0" err="1" smtClean="0"/>
              <a:t>socijalni</a:t>
            </a:r>
            <a:r>
              <a:rPr lang="sr-Latn-RS" dirty="0" smtClean="0"/>
              <a:t>m</a:t>
            </a:r>
            <a:r>
              <a:rPr lang="en-US" dirty="0" smtClean="0"/>
              <a:t> norm</a:t>
            </a:r>
            <a:r>
              <a:rPr lang="sr-Latn-RS" dirty="0" smtClean="0"/>
              <a:t>ama</a:t>
            </a:r>
            <a:r>
              <a:rPr lang="en-US" dirty="0" smtClean="0"/>
              <a:t> je </a:t>
            </a:r>
            <a:r>
              <a:rPr lang="sr-Latn-RS" dirty="0" smtClean="0"/>
              <a:t>zasnovano na</a:t>
            </a:r>
            <a:r>
              <a:rPr lang="en-US" dirty="0" smtClean="0"/>
              <a:t> </a:t>
            </a:r>
            <a:r>
              <a:rPr lang="en-US" dirty="0" err="1" smtClean="0"/>
              <a:t>potreb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RS" dirty="0" smtClean="0"/>
              <a:t>funkcionisanjem u društvenoj zajednici.</a:t>
            </a:r>
            <a:r>
              <a:rPr lang="en-US" dirty="0" smtClean="0"/>
              <a:t> </a:t>
            </a:r>
            <a:endParaRPr lang="en-US" dirty="0" smtClean="0"/>
          </a:p>
          <a:p>
            <a:pPr algn="just">
              <a:buNone/>
            </a:pPr>
            <a:endParaRPr lang="sr-Latn-RS" dirty="0" smtClean="0"/>
          </a:p>
          <a:p>
            <a:pPr algn="just">
              <a:buNone/>
            </a:pPr>
            <a:r>
              <a:rPr lang="sr-Latn-RS" dirty="0" smtClean="0"/>
              <a:t>Kroz </a:t>
            </a:r>
            <a:r>
              <a:rPr lang="sr-Latn-RS" dirty="0" smtClean="0"/>
              <a:t>proces internalizacije vredosti koje promovišu roditelji i druge važne osobe iz detetovog okruženja, postepeno postaju vrednosti koje dete doživljava kao izvorno svoje načine na koji posmatra svet i organizuje ponašanje.</a:t>
            </a:r>
          </a:p>
          <a:p>
            <a:pPr algn="just">
              <a:buNone/>
            </a:pPr>
            <a:endParaRPr lang="sr-Latn-RS" dirty="0" smtClean="0"/>
          </a:p>
          <a:p>
            <a:pPr algn="just">
              <a:buNone/>
            </a:pPr>
            <a:r>
              <a:rPr lang="sr-Latn-RS" dirty="0" smtClean="0"/>
              <a:t>Primarno </a:t>
            </a:r>
            <a:r>
              <a:rPr lang="sr-Latn-RS" dirty="0" smtClean="0"/>
              <a:t>ne postoji intrinzička motivacija kao oblik motivacije za poštovanje pravila,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sr-Latn-RS" dirty="0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potreba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pripadanjem</a:t>
            </a:r>
            <a:r>
              <a:rPr lang="en-US" dirty="0" smtClean="0"/>
              <a:t> </a:t>
            </a:r>
            <a:r>
              <a:rPr lang="en-US" dirty="0" err="1" smtClean="0"/>
              <a:t>društvenoj</a:t>
            </a:r>
            <a:r>
              <a:rPr lang="en-US" dirty="0" smtClean="0"/>
              <a:t> </a:t>
            </a:r>
            <a:r>
              <a:rPr lang="en-US" dirty="0" err="1" smtClean="0"/>
              <a:t>zajednici</a:t>
            </a:r>
            <a:r>
              <a:rPr lang="en-US" dirty="0" smtClean="0"/>
              <a:t> </a:t>
            </a:r>
            <a:r>
              <a:rPr lang="en-US" dirty="0" err="1" smtClean="0"/>
              <a:t>dovodi</a:t>
            </a:r>
            <a:r>
              <a:rPr lang="en-US" dirty="0" smtClean="0"/>
              <a:t> do </a:t>
            </a:r>
            <a:r>
              <a:rPr lang="en-US" dirty="0" err="1" smtClean="0"/>
              <a:t>internalizacije</a:t>
            </a:r>
            <a:r>
              <a:rPr lang="en-US" dirty="0" smtClean="0"/>
              <a:t> </a:t>
            </a:r>
            <a:r>
              <a:rPr lang="en-US" dirty="0" err="1" smtClean="0"/>
              <a:t>neophodnih</a:t>
            </a:r>
            <a:r>
              <a:rPr lang="en-US" dirty="0" smtClean="0"/>
              <a:t> </a:t>
            </a:r>
            <a:r>
              <a:rPr lang="en-US" dirty="0" err="1" smtClean="0"/>
              <a:t>normi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sr-Latn-RS" dirty="0" smtClean="0"/>
              <a:t>, na osnovu koje prihvatanje i poštovanje tih normi postaje delimično intrinzički motivisano. </a:t>
            </a:r>
          </a:p>
          <a:p>
            <a:pPr>
              <a:buNone/>
            </a:pPr>
            <a:endParaRPr lang="sr-Latn-R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U okviru kontinuuma motivacije, internalizacija socijalnih pravila omogućava da određeni oblik ponašanja zasnovan na eksternalizovanoj motivaciji postepeno postane bliži internalizovanoj motivaciji.</a:t>
            </a:r>
            <a:endParaRPr lang="en-US" dirty="0" smtClean="0"/>
          </a:p>
          <a:p>
            <a:endParaRPr lang="sr-Latn-RS" dirty="0" smtClean="0"/>
          </a:p>
          <a:p>
            <a:pPr algn="just"/>
            <a:r>
              <a:rPr lang="en-US" dirty="0" err="1" smtClean="0"/>
              <a:t>Ljudsko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en-US" dirty="0" smtClean="0"/>
              <a:t> je </a:t>
            </a:r>
            <a:r>
              <a:rPr lang="en-US" dirty="0" err="1" smtClean="0"/>
              <a:t>složeno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motivi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zasniva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proizvod</a:t>
            </a:r>
            <a:r>
              <a:rPr lang="en-US" dirty="0" smtClean="0"/>
              <a:t> </a:t>
            </a:r>
            <a:r>
              <a:rPr lang="en-US" dirty="0" err="1" smtClean="0"/>
              <a:t>kompleksnog</a:t>
            </a:r>
            <a:r>
              <a:rPr lang="en-US" dirty="0" smtClean="0"/>
              <a:t> </a:t>
            </a:r>
            <a:r>
              <a:rPr lang="en-US" dirty="0" err="1" smtClean="0"/>
              <a:t>prožimanja</a:t>
            </a:r>
            <a:r>
              <a:rPr lang="en-US" dirty="0" smtClean="0"/>
              <a:t> </a:t>
            </a:r>
            <a:r>
              <a:rPr lang="en-US" dirty="0" err="1" smtClean="0"/>
              <a:t>intrinzičkih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ekstrinzičkih</a:t>
            </a:r>
            <a:r>
              <a:rPr lang="en-US" dirty="0" smtClean="0"/>
              <a:t> </a:t>
            </a:r>
            <a:r>
              <a:rPr lang="en-US" dirty="0" err="1" smtClean="0"/>
              <a:t>elemenata</a:t>
            </a:r>
            <a:r>
              <a:rPr lang="en-US" dirty="0" smtClean="0"/>
              <a:t>.</a:t>
            </a:r>
            <a:r>
              <a:rPr lang="sr-Latn-RS" dirty="0" smtClean="0"/>
              <a:t> Zbog toga ne možemo da govorimo o potpuno intrinzičkoj ili ekstrinzičkoj motivaciji, već o kontinuumu u okviru koga se na jednom polu nalazi ekstrinzički, a na drugom intrinzički motivisano ponašanje.  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RS" dirty="0" smtClean="0"/>
              <a:t>Za usklađivanje ponašanja sa internalizovanim vrednostima nisu  neophodni spoljni mehanizmi regulacije. </a:t>
            </a:r>
          </a:p>
          <a:p>
            <a:pPr algn="just"/>
            <a:r>
              <a:rPr lang="sr-Latn-RS" dirty="0" smtClean="0"/>
              <a:t>I</a:t>
            </a:r>
            <a:r>
              <a:rPr lang="en-US" dirty="0" err="1" smtClean="0"/>
              <a:t>ntrinzički</a:t>
            </a:r>
            <a:r>
              <a:rPr lang="en-US" dirty="0" smtClean="0"/>
              <a:t> </a:t>
            </a:r>
            <a:r>
              <a:rPr lang="en-US" dirty="0" err="1" smtClean="0"/>
              <a:t>motivisano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en-US" dirty="0" smtClean="0"/>
              <a:t> je</a:t>
            </a:r>
            <a:r>
              <a:rPr lang="sr-Latn-RS" dirty="0" smtClean="0"/>
              <a:t> </a:t>
            </a:r>
            <a:r>
              <a:rPr lang="en-US" dirty="0" err="1" smtClean="0"/>
              <a:t>spontano</a:t>
            </a:r>
            <a:r>
              <a:rPr lang="en-US" dirty="0" smtClean="0"/>
              <a:t> </a:t>
            </a:r>
            <a:r>
              <a:rPr lang="en-US" dirty="0" err="1" smtClean="0"/>
              <a:t>praćeno</a:t>
            </a:r>
            <a:r>
              <a:rPr lang="en-US" dirty="0" smtClean="0"/>
              <a:t> </a:t>
            </a:r>
            <a:r>
              <a:rPr lang="en-US" dirty="0" err="1" smtClean="0"/>
              <a:t>osećanjem</a:t>
            </a:r>
            <a:r>
              <a:rPr lang="en-US" dirty="0" smtClean="0"/>
              <a:t> </a:t>
            </a:r>
            <a:r>
              <a:rPr lang="en-US" dirty="0" err="1" smtClean="0"/>
              <a:t>zadovoljstva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>
              <a:buNone/>
            </a:pP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najboljih</a:t>
            </a:r>
            <a:r>
              <a:rPr lang="en-US" dirty="0" smtClean="0"/>
              <a:t> </a:t>
            </a:r>
            <a:r>
              <a:rPr lang="en-US" dirty="0" err="1" smtClean="0"/>
              <a:t>primera</a:t>
            </a:r>
            <a:r>
              <a:rPr lang="en-US" dirty="0" smtClean="0"/>
              <a:t> </a:t>
            </a:r>
            <a:r>
              <a:rPr lang="en-US" dirty="0" err="1" smtClean="0"/>
              <a:t>intrinzički</a:t>
            </a:r>
            <a:r>
              <a:rPr lang="en-US" dirty="0" smtClean="0"/>
              <a:t> </a:t>
            </a:r>
            <a:r>
              <a:rPr lang="en-US" dirty="0" err="1" smtClean="0"/>
              <a:t>motivisane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je </a:t>
            </a:r>
            <a:r>
              <a:rPr lang="en-US" dirty="0" err="1" smtClean="0"/>
              <a:t>igra</a:t>
            </a:r>
            <a:r>
              <a:rPr lang="sr-Latn-RS" dirty="0" smtClean="0"/>
              <a:t> koju odlikuje veća</a:t>
            </a:r>
            <a:r>
              <a:rPr lang="en-US" dirty="0" smtClean="0"/>
              <a:t> </a:t>
            </a:r>
            <a:r>
              <a:rPr lang="en-US" dirty="0" err="1" smtClean="0"/>
              <a:t>usmerenost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sr-Latn-RS" dirty="0" smtClean="0"/>
              <a:t> odnosno </a:t>
            </a:r>
            <a:r>
              <a:rPr lang="en-US" dirty="0" err="1" smtClean="0"/>
              <a:t>prevazilaženj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teškoća</a:t>
            </a:r>
            <a:r>
              <a:rPr lang="en-US" dirty="0" smtClean="0"/>
              <a:t>, </a:t>
            </a:r>
            <a:r>
              <a:rPr lang="en-US" dirty="0" err="1" smtClean="0"/>
              <a:t>nadmetanj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samopotvrđivanj</a:t>
            </a:r>
            <a:r>
              <a:rPr lang="sr-Latn-RS" dirty="0" smtClean="0"/>
              <a:t>e</a:t>
            </a:r>
            <a:r>
              <a:rPr lang="en-US" dirty="0" smtClean="0"/>
              <a:t>, </a:t>
            </a:r>
            <a:r>
              <a:rPr lang="sr-Latn-RS" dirty="0" smtClean="0"/>
              <a:t>nego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cilj</a:t>
            </a:r>
            <a:r>
              <a:rPr lang="sr-Latn-RS" dirty="0" smtClean="0"/>
              <a:t> odnosno rezultat. </a:t>
            </a:r>
            <a:r>
              <a:rPr lang="en-US" dirty="0" smtClean="0"/>
              <a:t> </a:t>
            </a:r>
            <a:endParaRPr lang="sr-Latn-RS" dirty="0" smtClean="0"/>
          </a:p>
          <a:p>
            <a:pPr algn="just"/>
            <a:r>
              <a:rPr lang="sr-Latn-RS" dirty="0" smtClean="0"/>
              <a:t> Marija Montesori</a:t>
            </a:r>
            <a:r>
              <a:rPr lang="en-US" dirty="0" smtClean="0"/>
              <a:t> </a:t>
            </a:r>
            <a:r>
              <a:rPr lang="en-US" dirty="0" err="1" smtClean="0"/>
              <a:t>ističe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učenje</a:t>
            </a:r>
            <a:r>
              <a:rPr lang="en-US" dirty="0" smtClean="0"/>
              <a:t> </a:t>
            </a:r>
            <a:r>
              <a:rPr lang="en-US" dirty="0" err="1" smtClean="0"/>
              <a:t>zasnovano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unutrašnjoj</a:t>
            </a:r>
            <a:r>
              <a:rPr lang="en-US" dirty="0" smtClean="0"/>
              <a:t> </a:t>
            </a:r>
            <a:r>
              <a:rPr lang="en-US" dirty="0" err="1" smtClean="0"/>
              <a:t>motivaciji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samostalnom</a:t>
            </a:r>
            <a:r>
              <a:rPr lang="en-US" dirty="0" smtClean="0"/>
              <a:t> </a:t>
            </a:r>
            <a:r>
              <a:rPr lang="en-US" dirty="0" err="1" smtClean="0"/>
              <a:t>posatvljanu</a:t>
            </a:r>
            <a:r>
              <a:rPr lang="en-US" dirty="0" smtClean="0"/>
              <a:t> </a:t>
            </a:r>
            <a:r>
              <a:rPr lang="en-US" dirty="0" err="1" smtClean="0"/>
              <a:t>cilja</a:t>
            </a:r>
            <a:r>
              <a:rPr lang="en-US" dirty="0" smtClean="0"/>
              <a:t>, </a:t>
            </a:r>
            <a:r>
              <a:rPr lang="en-US" dirty="0" err="1" smtClean="0"/>
              <a:t>uvek</a:t>
            </a:r>
            <a:r>
              <a:rPr lang="en-US" dirty="0" smtClean="0"/>
              <a:t> </a:t>
            </a:r>
            <a:r>
              <a:rPr lang="en-US" dirty="0" err="1" smtClean="0"/>
              <a:t>uspešnije</a:t>
            </a:r>
            <a:r>
              <a:rPr lang="en-US" dirty="0" smtClean="0"/>
              <a:t>, a </a:t>
            </a:r>
            <a:r>
              <a:rPr lang="en-US" dirty="0" err="1" smtClean="0"/>
              <a:t>naučeno</a:t>
            </a:r>
            <a:r>
              <a:rPr lang="en-US" dirty="0" smtClean="0"/>
              <a:t> se </a:t>
            </a:r>
            <a:r>
              <a:rPr lang="en-US" dirty="0" err="1" smtClean="0"/>
              <a:t>lakše</a:t>
            </a:r>
            <a:r>
              <a:rPr lang="en-US" dirty="0" smtClean="0"/>
              <a:t> </a:t>
            </a:r>
            <a:r>
              <a:rPr lang="en-US" dirty="0" err="1" smtClean="0"/>
              <a:t>primenjuje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duže</a:t>
            </a:r>
            <a:r>
              <a:rPr lang="en-US" dirty="0" smtClean="0"/>
              <a:t> </a:t>
            </a:r>
            <a:r>
              <a:rPr lang="en-US" dirty="0" err="1" smtClean="0"/>
              <a:t>ostaje</a:t>
            </a:r>
            <a:r>
              <a:rPr lang="en-US" dirty="0" smtClean="0"/>
              <a:t> u </a:t>
            </a:r>
            <a:r>
              <a:rPr lang="en-US" dirty="0" err="1" smtClean="0"/>
              <a:t>repertoaru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 </a:t>
            </a:r>
            <a:r>
              <a:rPr lang="en-US" dirty="0" err="1" smtClean="0"/>
              <a:t>deteta</a:t>
            </a:r>
            <a:r>
              <a:rPr lang="en-US" dirty="0" smtClean="0"/>
              <a:t> u </a:t>
            </a:r>
            <a:r>
              <a:rPr lang="en-US" dirty="0" err="1" smtClean="0"/>
              <a:t>poređenju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znanjem</a:t>
            </a:r>
            <a:r>
              <a:rPr lang="en-US" dirty="0" smtClean="0"/>
              <a:t> </a:t>
            </a:r>
            <a:r>
              <a:rPr lang="en-US" dirty="0" err="1" smtClean="0"/>
              <a:t>stečenim</a:t>
            </a:r>
            <a:r>
              <a:rPr lang="en-US" dirty="0" smtClean="0"/>
              <a:t> </a:t>
            </a:r>
            <a:r>
              <a:rPr lang="en-US" dirty="0" err="1" smtClean="0"/>
              <a:t>ekstrinzički</a:t>
            </a:r>
            <a:r>
              <a:rPr lang="en-US" dirty="0" smtClean="0"/>
              <a:t> </a:t>
            </a:r>
            <a:r>
              <a:rPr lang="en-US" dirty="0" err="1" smtClean="0"/>
              <a:t>motivisanim</a:t>
            </a:r>
            <a:r>
              <a:rPr lang="en-US" dirty="0" smtClean="0"/>
              <a:t> </a:t>
            </a:r>
            <a:r>
              <a:rPr lang="en-US" dirty="0" err="1" smtClean="0"/>
              <a:t>procesima</a:t>
            </a:r>
            <a:r>
              <a:rPr lang="sr-Latn-R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Maslov</a:t>
            </a:r>
            <a:r>
              <a:rPr lang="en-US" dirty="0" smtClean="0"/>
              <a:t>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deci</a:t>
            </a:r>
            <a:r>
              <a:rPr lang="en-US" dirty="0" smtClean="0"/>
              <a:t> </a:t>
            </a:r>
            <a:r>
              <a:rPr lang="en-US" dirty="0" err="1" smtClean="0"/>
              <a:t>potrebna</a:t>
            </a:r>
            <a:r>
              <a:rPr lang="en-US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, </a:t>
            </a:r>
            <a:r>
              <a:rPr lang="en-US" dirty="0" err="1" smtClean="0"/>
              <a:t>disciplina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jasna</a:t>
            </a:r>
            <a:r>
              <a:rPr lang="en-US" dirty="0" smtClean="0"/>
              <a:t> </a:t>
            </a:r>
            <a:r>
              <a:rPr lang="en-US" dirty="0" err="1" smtClean="0"/>
              <a:t>ograničenja</a:t>
            </a:r>
            <a:r>
              <a:rPr lang="en-US" dirty="0" smtClean="0"/>
              <a:t>, </a:t>
            </a:r>
            <a:r>
              <a:rPr lang="en-US" dirty="0" err="1" smtClean="0"/>
              <a:t>kako</a:t>
            </a:r>
            <a:r>
              <a:rPr lang="en-US" dirty="0" smtClean="0"/>
              <a:t> bi se </a:t>
            </a:r>
            <a:r>
              <a:rPr lang="en-US" dirty="0" err="1" smtClean="0"/>
              <a:t>osećala</a:t>
            </a:r>
            <a:r>
              <a:rPr lang="en-US" dirty="0" smtClean="0"/>
              <a:t> </a:t>
            </a:r>
            <a:r>
              <a:rPr lang="en-US" dirty="0" err="1" smtClean="0"/>
              <a:t>sigurnijom</a:t>
            </a:r>
            <a:r>
              <a:rPr lang="en-US" dirty="0" smtClean="0"/>
              <a:t>, </a:t>
            </a:r>
            <a:r>
              <a:rPr lang="en-US" dirty="0" err="1" smtClean="0"/>
              <a:t>prevazišla</a:t>
            </a:r>
            <a:r>
              <a:rPr lang="en-US" dirty="0" smtClean="0"/>
              <a:t> </a:t>
            </a:r>
            <a:r>
              <a:rPr lang="en-US" dirty="0" err="1" smtClean="0"/>
              <a:t>anksioznost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osećanje</a:t>
            </a:r>
            <a:r>
              <a:rPr lang="en-US" dirty="0" smtClean="0"/>
              <a:t> </a:t>
            </a:r>
            <a:r>
              <a:rPr lang="en-US" dirty="0" err="1" smtClean="0"/>
              <a:t>nekompetentnosti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kontrolišu</a:t>
            </a:r>
            <a:r>
              <a:rPr lang="en-US" dirty="0" smtClean="0"/>
              <a:t> </a:t>
            </a:r>
            <a:r>
              <a:rPr lang="en-US" dirty="0" err="1" smtClean="0"/>
              <a:t>sopstveno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sr-Latn-RS" dirty="0" smtClean="0"/>
              <a:t>, ali i da kada se usklade lične potrebe sa zahtevim društvene zajednice (</a:t>
            </a:r>
            <a:r>
              <a:rPr lang="sr-Latn-RS" i="1" dirty="0" smtClean="0"/>
              <a:t>hoću</a:t>
            </a:r>
            <a:r>
              <a:rPr lang="sr-Latn-RS" dirty="0" smtClean="0"/>
              <a:t> i </a:t>
            </a:r>
            <a:r>
              <a:rPr lang="sr-Latn-RS" i="1" dirty="0" smtClean="0"/>
              <a:t>moram</a:t>
            </a:r>
            <a:r>
              <a:rPr lang="sr-Latn-RS" dirty="0" smtClean="0"/>
              <a:t>)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prestaje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razlikuje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igre</a:t>
            </a:r>
            <a:r>
              <a:rPr lang="sr-Latn-RS" dirty="0" smtClean="0"/>
              <a:t>.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situacijama</a:t>
            </a:r>
            <a:r>
              <a:rPr lang="en-US" dirty="0" smtClean="0"/>
              <a:t> u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povećan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sr-Latn-RS" dirty="0" smtClean="0"/>
              <a:t>rizika za odstupanje od pravila</a:t>
            </a:r>
            <a:r>
              <a:rPr lang="en-US" dirty="0" smtClean="0"/>
              <a:t>, </a:t>
            </a:r>
            <a:r>
              <a:rPr lang="sr-Latn-RS" dirty="0" smtClean="0"/>
              <a:t>u zavisnosti od nivoa internalizacije i kapaciteta </a:t>
            </a:r>
            <a:r>
              <a:rPr lang="sr-Latn-RS" dirty="0" smtClean="0"/>
              <a:t>samoregulacije,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sr-Latn-RS" dirty="0" smtClean="0"/>
              <a:t>osoba koja je intrinzički motivisana i čije veštine samoregulacije omogućavaju </a:t>
            </a:r>
            <a:r>
              <a:rPr lang="sr-Latn-RS" dirty="0" smtClean="0"/>
              <a:t>da ostane dosledna poštovanju pravila</a:t>
            </a:r>
            <a:r>
              <a:rPr lang="en-US" dirty="0" smtClean="0"/>
              <a:t> </a:t>
            </a:r>
            <a:r>
              <a:rPr lang="en-US" dirty="0" err="1" smtClean="0"/>
              <a:t>oseća</a:t>
            </a:r>
            <a:r>
              <a:rPr lang="sr-Latn-RS" dirty="0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zadovoljstvo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je </a:t>
            </a:r>
            <a:r>
              <a:rPr lang="en-US" dirty="0" err="1" smtClean="0"/>
              <a:t>ostala</a:t>
            </a:r>
            <a:r>
              <a:rPr lang="en-US" dirty="0" smtClean="0"/>
              <a:t> </a:t>
            </a:r>
            <a:r>
              <a:rPr lang="en-US" dirty="0" err="1" smtClean="0"/>
              <a:t>dosledna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vrednostima</a:t>
            </a:r>
            <a:r>
              <a:rPr lang="sr-Latn-RS" dirty="0" smtClean="0"/>
              <a:t>,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sr-Latn-RS" dirty="0" smtClean="0"/>
              <a:t>dok </a:t>
            </a:r>
            <a:r>
              <a:rPr lang="sr-Latn-RS" dirty="0" smtClean="0"/>
              <a:t>će osoba sa nižim nivoom intrinzičke </a:t>
            </a:r>
            <a:r>
              <a:rPr lang="sr-Latn-RS" dirty="0" smtClean="0"/>
              <a:t>motivacije </a:t>
            </a:r>
            <a:r>
              <a:rPr lang="sr-Latn-RS" dirty="0" smtClean="0"/>
              <a:t>i slabije razvijenim kapacitetima samoregulacije reagovati impulsivno i osećaće zadovoljstvo zbog trenutne nagrade. </a:t>
            </a:r>
            <a:r>
              <a:rPr lang="en-US" dirty="0" smtClean="0"/>
              <a:t> </a:t>
            </a: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en-US" dirty="0" err="1" smtClean="0"/>
              <a:t>Kapaciteti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 s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opterećeni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cilja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intrinzička</a:t>
            </a:r>
            <a:r>
              <a:rPr lang="en-US" dirty="0" smtClean="0"/>
              <a:t> </a:t>
            </a:r>
            <a:r>
              <a:rPr lang="en-US" dirty="0" err="1" smtClean="0"/>
              <a:t>motivacija</a:t>
            </a:r>
            <a:r>
              <a:rPr lang="sr-Latn-RS" dirty="0" smtClean="0"/>
              <a:t>. </a:t>
            </a:r>
            <a:endParaRPr lang="en-US" dirty="0" smtClean="0"/>
          </a:p>
          <a:p>
            <a:pPr>
              <a:buNone/>
            </a:pP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RS" dirty="0" smtClean="0"/>
              <a:t>intelektualnom ometenošću</a:t>
            </a:r>
            <a:r>
              <a:rPr lang="en-US" dirty="0" smtClean="0"/>
              <a:t> </a:t>
            </a:r>
            <a:r>
              <a:rPr lang="en-US" dirty="0" err="1" smtClean="0"/>
              <a:t>dominantan</a:t>
            </a:r>
            <a:r>
              <a:rPr lang="en-US" dirty="0" smtClean="0"/>
              <a:t> je </a:t>
            </a:r>
            <a:r>
              <a:rPr lang="en-US" dirty="0" err="1" smtClean="0"/>
              <a:t>spoljašnji</a:t>
            </a:r>
            <a:r>
              <a:rPr lang="en-US" dirty="0" smtClean="0"/>
              <a:t> </a:t>
            </a:r>
            <a:r>
              <a:rPr lang="en-US" dirty="0" err="1" smtClean="0"/>
              <a:t>lokus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sr-Latn-RS" dirty="0" smtClean="0"/>
              <a:t>tako da su često izložene</a:t>
            </a:r>
            <a:r>
              <a:rPr lang="en-US" dirty="0" smtClean="0"/>
              <a:t> </a:t>
            </a:r>
            <a:r>
              <a:rPr lang="en-US" dirty="0" err="1" smtClean="0"/>
              <a:t>manipu</a:t>
            </a:r>
            <a:r>
              <a:rPr lang="sr-Latn-RS" dirty="0" smtClean="0"/>
              <a:t>laciji</a:t>
            </a:r>
            <a:r>
              <a:rPr lang="en-US" dirty="0" smtClean="0"/>
              <a:t> u </a:t>
            </a:r>
            <a:r>
              <a:rPr lang="en-US" dirty="0" smtClean="0"/>
              <a:t>„</a:t>
            </a:r>
            <a:r>
              <a:rPr lang="en-US" i="1" dirty="0" err="1" smtClean="0"/>
              <a:t>njihovom</a:t>
            </a:r>
            <a:r>
              <a:rPr lang="en-US" i="1" dirty="0" smtClean="0"/>
              <a:t> </a:t>
            </a:r>
            <a:r>
              <a:rPr lang="en-US" i="1" dirty="0" err="1" smtClean="0"/>
              <a:t>najboljem</a:t>
            </a:r>
            <a:r>
              <a:rPr lang="en-US" i="1" dirty="0" smtClean="0"/>
              <a:t> </a:t>
            </a:r>
            <a:r>
              <a:rPr lang="en-US" i="1" dirty="0" err="1" smtClean="0"/>
              <a:t>interesu</a:t>
            </a:r>
            <a:r>
              <a:rPr lang="en-US" i="1" dirty="0" smtClean="0"/>
              <a:t>”</a:t>
            </a:r>
            <a:r>
              <a:rPr lang="sr-Latn-RS" i="1" dirty="0" smtClean="0"/>
              <a:t>. </a:t>
            </a:r>
            <a:endParaRPr lang="en-US" i="1" dirty="0" smtClean="0"/>
          </a:p>
          <a:p>
            <a:pPr>
              <a:buNone/>
            </a:pPr>
            <a:endParaRPr lang="sr-Latn-RS" i="1" dirty="0" smtClean="0"/>
          </a:p>
          <a:p>
            <a:r>
              <a:rPr lang="sr-Latn-RS" dirty="0" smtClean="0"/>
              <a:t>M</a:t>
            </a:r>
            <a:r>
              <a:rPr lang="en-US" dirty="0" err="1" smtClean="0"/>
              <a:t>anipulacija</a:t>
            </a:r>
            <a:r>
              <a:rPr lang="en-US" dirty="0" smtClean="0"/>
              <a:t> se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izjednačiti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procesom</a:t>
            </a:r>
            <a:r>
              <a:rPr lang="en-US" dirty="0" smtClean="0"/>
              <a:t> </a:t>
            </a:r>
            <a:r>
              <a:rPr lang="en-US" dirty="0" err="1" smtClean="0"/>
              <a:t>vaspitanja</a:t>
            </a:r>
            <a:r>
              <a:rPr lang="en-US" dirty="0" smtClean="0"/>
              <a:t>. </a:t>
            </a:r>
            <a:endParaRPr lang="sr-Latn-R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en-US" dirty="0" smtClean="0"/>
              <a:t>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kognitivnim</a:t>
            </a:r>
            <a:r>
              <a:rPr lang="en-US" dirty="0" smtClean="0"/>
              <a:t> </a:t>
            </a:r>
            <a:r>
              <a:rPr lang="en-US" dirty="0" err="1" smtClean="0"/>
              <a:t>kapacitetima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IO</a:t>
            </a:r>
            <a:r>
              <a:rPr lang="sr-Latn-RS" dirty="0" smtClean="0"/>
              <a:t> </a:t>
            </a:r>
            <a:r>
              <a:rPr lang="en-US" dirty="0" err="1" smtClean="0"/>
              <a:t>potrebno</a:t>
            </a:r>
            <a:r>
              <a:rPr lang="en-US" dirty="0" smtClean="0"/>
              <a:t> je </a:t>
            </a:r>
            <a:r>
              <a:rPr lang="en-US" dirty="0" err="1" smtClean="0"/>
              <a:t>ukazivati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alternativna</a:t>
            </a:r>
            <a:r>
              <a:rPr lang="en-US" dirty="0" smtClean="0"/>
              <a:t> </a:t>
            </a:r>
            <a:r>
              <a:rPr lang="en-US" dirty="0" err="1" smtClean="0"/>
              <a:t>rešenja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err="1" smtClean="0"/>
              <a:t>prihvatati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mišljenje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err="1" smtClean="0"/>
              <a:t>pružiti</a:t>
            </a:r>
            <a:r>
              <a:rPr lang="en-US" dirty="0" smtClean="0"/>
              <a:t> </a:t>
            </a:r>
            <a:r>
              <a:rPr lang="en-US" dirty="0" err="1" smtClean="0"/>
              <a:t>adekvatne</a:t>
            </a:r>
            <a:r>
              <a:rPr lang="en-US" dirty="0" smtClean="0"/>
              <a:t> </a:t>
            </a:r>
            <a:r>
              <a:rPr lang="en-US" dirty="0" err="1" smtClean="0"/>
              <a:t>infromacije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err="1" smtClean="0"/>
              <a:t>odgovarati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postavljana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err="1" smtClean="0"/>
              <a:t>uvažiti</a:t>
            </a:r>
            <a:r>
              <a:rPr lang="en-US" dirty="0" smtClean="0"/>
              <a:t> </a:t>
            </a:r>
            <a:r>
              <a:rPr lang="en-US" dirty="0" err="1" smtClean="0"/>
              <a:t>ličnost</a:t>
            </a:r>
            <a:r>
              <a:rPr lang="en-US" dirty="0" smtClean="0"/>
              <a:t> </a:t>
            </a:r>
            <a:r>
              <a:rPr lang="en-US" dirty="0" err="1" smtClean="0"/>
              <a:t>vaspitanika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err="1" smtClean="0"/>
              <a:t>omogućiti</a:t>
            </a:r>
            <a:r>
              <a:rPr lang="en-US" dirty="0" smtClean="0"/>
              <a:t>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vaspitaniku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oseća</a:t>
            </a:r>
            <a:r>
              <a:rPr lang="en-US" dirty="0" smtClean="0"/>
              <a:t> </a:t>
            </a:r>
            <a:r>
              <a:rPr lang="en-US" dirty="0" err="1" smtClean="0"/>
              <a:t>ravnopravnim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slobodnim</a:t>
            </a:r>
            <a:r>
              <a:rPr lang="en-US" dirty="0" smtClean="0"/>
              <a:t>. </a:t>
            </a: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Jednostrana</a:t>
            </a:r>
            <a:r>
              <a:rPr lang="en-US" dirty="0" smtClean="0"/>
              <a:t> </a:t>
            </a:r>
            <a:r>
              <a:rPr lang="en-US" dirty="0" err="1" smtClean="0"/>
              <a:t>rešenja</a:t>
            </a:r>
            <a:r>
              <a:rPr lang="en-US" dirty="0" smtClean="0"/>
              <a:t>, </a:t>
            </a:r>
            <a:r>
              <a:rPr lang="en-US" dirty="0" err="1" smtClean="0"/>
              <a:t>selektovanje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manipulacije</a:t>
            </a:r>
            <a:r>
              <a:rPr lang="en-US" dirty="0" smtClean="0"/>
              <a:t>,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moći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nadređenosti</a:t>
            </a:r>
            <a:r>
              <a:rPr lang="en-US" dirty="0" smtClean="0"/>
              <a:t>, </a:t>
            </a:r>
            <a:r>
              <a:rPr lang="en-US" dirty="0" err="1" smtClean="0"/>
              <a:t>nametanje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rešenja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jedinog</a:t>
            </a:r>
            <a:r>
              <a:rPr lang="en-US" dirty="0" smtClean="0"/>
              <a:t> </a:t>
            </a:r>
            <a:r>
              <a:rPr lang="en-US" dirty="0" err="1" smtClean="0"/>
              <a:t>mogućeg</a:t>
            </a:r>
            <a:r>
              <a:rPr lang="en-US" dirty="0" smtClean="0"/>
              <a:t>, ne </a:t>
            </a:r>
            <a:r>
              <a:rPr lang="en-US" dirty="0" err="1" smtClean="0"/>
              <a:t>uvažavanje</a:t>
            </a:r>
            <a:r>
              <a:rPr lang="en-US" dirty="0" smtClean="0"/>
              <a:t> </a:t>
            </a:r>
            <a:r>
              <a:rPr lang="en-US" dirty="0" err="1" smtClean="0"/>
              <a:t>tuđih</a:t>
            </a:r>
            <a:r>
              <a:rPr lang="en-US" dirty="0" smtClean="0"/>
              <a:t> </a:t>
            </a:r>
            <a:r>
              <a:rPr lang="en-US" dirty="0" err="1" smtClean="0"/>
              <a:t>interesovanja</a:t>
            </a:r>
            <a:r>
              <a:rPr lang="en-US" dirty="0" smtClean="0"/>
              <a:t>, </a:t>
            </a:r>
            <a:r>
              <a:rPr lang="en-US" dirty="0" err="1" smtClean="0"/>
              <a:t>insistiranje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prilagođavaju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odlike</a:t>
            </a:r>
            <a:r>
              <a:rPr lang="en-US" dirty="0" smtClean="0"/>
              <a:t> </a:t>
            </a:r>
            <a:r>
              <a:rPr lang="en-US" dirty="0" err="1" smtClean="0"/>
              <a:t>manipulacije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inkorporirana</a:t>
            </a:r>
            <a:r>
              <a:rPr lang="en-US" dirty="0" smtClean="0"/>
              <a:t> u </a:t>
            </a:r>
            <a:r>
              <a:rPr lang="en-US" dirty="0" err="1" smtClean="0"/>
              <a:t>kontekst</a:t>
            </a:r>
            <a:r>
              <a:rPr lang="en-US" dirty="0" smtClean="0"/>
              <a:t> </a:t>
            </a:r>
            <a:r>
              <a:rPr lang="en-US" dirty="0" err="1" smtClean="0"/>
              <a:t>vaspitnog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8011" y="1723555"/>
            <a:ext cx="10095978" cy="263198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sr-Latn-RS" sz="3600" dirty="0" smtClean="0">
                <a:latin typeface="Arial Black" pitchFamily="34" charset="0"/>
              </a:rPr>
              <a:t>Motivacija i k</a:t>
            </a:r>
            <a:r>
              <a:rPr lang="en-US" sz="3600" dirty="0" err="1" smtClean="0">
                <a:latin typeface="Arial Black" pitchFamily="34" charset="0"/>
              </a:rPr>
              <a:t>apaciteti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samoregulacije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kod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osoba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sa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intelektualnom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ometeno</a:t>
            </a:r>
            <a:r>
              <a:rPr lang="sr-Latn-RS" sz="3600" dirty="0" smtClean="0">
                <a:latin typeface="Arial Black" pitchFamily="34" charset="0"/>
              </a:rPr>
              <a:t>šću</a:t>
            </a: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latin typeface="Arial" pitchFamily="34" charset="0"/>
                <a:cs typeface="Arial" pitchFamily="34" charset="0"/>
              </a:rPr>
              <a:t>Kapaciteti samoregulacije kod osoba sa IO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882576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K</a:t>
            </a:r>
            <a:r>
              <a:rPr lang="en-US" dirty="0" err="1" smtClean="0"/>
              <a:t>apacitet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 </a:t>
            </a:r>
            <a:r>
              <a:rPr lang="sr-Latn-RS" dirty="0" smtClean="0"/>
              <a:t>osoba sa intelektualnom ometenošću </a:t>
            </a:r>
            <a:r>
              <a:rPr lang="en-US" dirty="0" err="1" smtClean="0"/>
              <a:t>slabije</a:t>
            </a:r>
            <a:r>
              <a:rPr lang="sr-Latn-RS" dirty="0" smtClean="0"/>
              <a:t> je</a:t>
            </a:r>
            <a:r>
              <a:rPr lang="en-US" dirty="0" smtClean="0"/>
              <a:t> </a:t>
            </a:r>
            <a:r>
              <a:rPr lang="en-US" dirty="0" err="1" smtClean="0"/>
              <a:t>razvijen</a:t>
            </a:r>
            <a:r>
              <a:rPr lang="en-US" dirty="0" smtClean="0"/>
              <a:t> u </a:t>
            </a:r>
            <a:r>
              <a:rPr lang="en-US" dirty="0" err="1" smtClean="0"/>
              <a:t>poređenju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RS" dirty="0" smtClean="0"/>
              <a:t>kapacitetom samoregulacije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r>
              <a:rPr lang="en-US" dirty="0" smtClean="0"/>
              <a:t> </a:t>
            </a:r>
            <a:r>
              <a:rPr lang="en-US" dirty="0" err="1" smtClean="0"/>
              <a:t>mentalnog</a:t>
            </a:r>
            <a:r>
              <a:rPr lang="en-US" dirty="0" smtClean="0"/>
              <a:t> </a:t>
            </a:r>
            <a:r>
              <a:rPr lang="en-US" dirty="0" err="1" smtClean="0"/>
              <a:t>uzrasta</a:t>
            </a:r>
            <a:r>
              <a:rPr lang="sr-Latn-RS" dirty="0" smtClean="0"/>
              <a:t>. </a:t>
            </a:r>
          </a:p>
          <a:p>
            <a:endParaRPr lang="sr-Latn-RS" dirty="0" smtClean="0"/>
          </a:p>
          <a:p>
            <a:pPr algn="just"/>
            <a:r>
              <a:rPr lang="sr-Latn-RS" dirty="0" smtClean="0"/>
              <a:t>Kod osoba sa intelektualnom ometenošću deficiti u domenu samoregulacije nisu </a:t>
            </a:r>
            <a:r>
              <a:rPr lang="en-US" dirty="0" err="1" smtClean="0"/>
              <a:t>zasnovan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nižem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intelektualnog</a:t>
            </a:r>
            <a:r>
              <a:rPr lang="en-US" dirty="0" smtClean="0"/>
              <a:t> </a:t>
            </a:r>
            <a:r>
              <a:rPr lang="en-US" dirty="0" err="1" smtClean="0"/>
              <a:t>funkcionisanja</a:t>
            </a:r>
            <a:r>
              <a:rPr lang="sr-Latn-RS" dirty="0" smtClean="0"/>
              <a:t>.</a:t>
            </a:r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latin typeface="Arial" pitchFamily="34" charset="0"/>
                <a:cs typeface="Arial" pitchFamily="34" charset="0"/>
              </a:rPr>
              <a:t>Kapaciteti samoregulacije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RS" dirty="0" smtClean="0"/>
              <a:t>Društvo o</a:t>
            </a:r>
            <a:r>
              <a:rPr lang="en-US" dirty="0" smtClean="0"/>
              <a:t>sob</a:t>
            </a:r>
            <a:r>
              <a:rPr lang="sr-Latn-RS" dirty="0" smtClean="0"/>
              <a:t>ama </a:t>
            </a:r>
            <a:r>
              <a:rPr lang="en-US" dirty="0" smtClean="0"/>
              <a:t>s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sr-Latn-RS" dirty="0" smtClean="0"/>
              <a:t>intelektualnom ometenošću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sr-Latn-RS" dirty="0" smtClean="0"/>
              <a:t>dodeljuje ulogu</a:t>
            </a:r>
            <a:r>
              <a:rPr lang="en-US" dirty="0" smtClean="0"/>
              <a:t> </a:t>
            </a:r>
            <a:r>
              <a:rPr lang="sr-Latn-RS" dirty="0" smtClean="0"/>
              <a:t>„</a:t>
            </a:r>
            <a:r>
              <a:rPr lang="en-US" dirty="0" err="1" smtClean="0"/>
              <a:t>večit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dec</a:t>
            </a:r>
            <a:r>
              <a:rPr lang="sr-Latn-RS" dirty="0" smtClean="0"/>
              <a:t>e”</a:t>
            </a:r>
            <a:r>
              <a:rPr lang="en-US" dirty="0" smtClean="0"/>
              <a:t>  </a:t>
            </a:r>
            <a:r>
              <a:rPr lang="sr-Latn-RS" dirty="0" smtClean="0"/>
              <a:t>što za posledicu ima i zanemarivanje značaja podsticanja </a:t>
            </a:r>
            <a:r>
              <a:rPr lang="en-US" dirty="0" smtClean="0"/>
              <a:t>  </a:t>
            </a:r>
            <a:r>
              <a:rPr lang="sr-Latn-RS" dirty="0" smtClean="0"/>
              <a:t>usvajanja</a:t>
            </a:r>
            <a:r>
              <a:rPr lang="en-US" dirty="0" smtClean="0"/>
              <a:t> </a:t>
            </a:r>
            <a:r>
              <a:rPr lang="en-US" dirty="0" err="1" smtClean="0"/>
              <a:t>veštin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donošenj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odluka</a:t>
            </a:r>
            <a:r>
              <a:rPr lang="sr-Latn-RS" dirty="0" smtClean="0"/>
              <a:t>. Veštine osoba sa intelektualnom ometenošću da samostalno donesu odluku se podcenjuju. </a:t>
            </a:r>
            <a:r>
              <a:rPr lang="en-US" dirty="0" smtClean="0"/>
              <a:t>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umesto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IO </a:t>
            </a:r>
            <a:r>
              <a:rPr lang="en-US" dirty="0" err="1" smtClean="0"/>
              <a:t>donose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onda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to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neophodno</a:t>
            </a:r>
            <a:r>
              <a:rPr lang="en-US" dirty="0" smtClean="0"/>
              <a:t> </a:t>
            </a:r>
            <a:r>
              <a:rPr lang="sr-Latn-RS" dirty="0" smtClean="0"/>
              <a:t>npr. </a:t>
            </a:r>
            <a:r>
              <a:rPr lang="en-US" dirty="0" smtClean="0"/>
              <a:t>u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slobodnog</a:t>
            </a:r>
            <a:r>
              <a:rPr lang="en-US" dirty="0" smtClean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Kod osoba sa intelektualnom ometenošću javlja se tzv.</a:t>
            </a:r>
            <a:r>
              <a:rPr lang="en-US" dirty="0" smtClean="0"/>
              <a:t> </a:t>
            </a:r>
            <a:r>
              <a:rPr lang="sr-Latn-RS" i="1" dirty="0" smtClean="0"/>
              <a:t>n</a:t>
            </a:r>
            <a:r>
              <a:rPr lang="en-US" i="1" dirty="0" err="1" smtClean="0"/>
              <a:t>aučen</a:t>
            </a:r>
            <a:r>
              <a:rPr lang="sr-Latn-RS" i="1" dirty="0" smtClean="0"/>
              <a:t>a</a:t>
            </a:r>
            <a:r>
              <a:rPr lang="en-US" i="1" dirty="0" smtClean="0"/>
              <a:t> </a:t>
            </a:r>
            <a:r>
              <a:rPr lang="en-US" i="1" dirty="0" err="1" smtClean="0"/>
              <a:t>bespomoćnost</a:t>
            </a:r>
            <a:r>
              <a:rPr lang="sr-Latn-RS" i="1" dirty="0" smtClean="0"/>
              <a:t>.</a:t>
            </a:r>
            <a:r>
              <a:rPr lang="en-US" dirty="0" smtClean="0"/>
              <a:t> 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populaciju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en-US" dirty="0" smtClean="0"/>
              <a:t> </a:t>
            </a:r>
            <a:r>
              <a:rPr lang="sr-Latn-RS" dirty="0" smtClean="0"/>
              <a:t>osobe sa intelektualnom ometenošču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češće</a:t>
            </a:r>
            <a:r>
              <a:rPr lang="en-US" dirty="0" smtClean="0"/>
              <a:t> </a:t>
            </a:r>
            <a:r>
              <a:rPr lang="en-US" dirty="0" err="1" smtClean="0"/>
              <a:t>depresivne</a:t>
            </a:r>
            <a:r>
              <a:rPr lang="en-US" dirty="0" smtClean="0"/>
              <a:t>, </a:t>
            </a:r>
            <a:r>
              <a:rPr lang="en-US" dirty="0" err="1" smtClean="0"/>
              <a:t>osećaju</a:t>
            </a:r>
            <a:r>
              <a:rPr lang="en-US" dirty="0" smtClean="0"/>
              <a:t> se </a:t>
            </a:r>
            <a:r>
              <a:rPr lang="en-US" dirty="0" err="1" smtClean="0"/>
              <a:t>usamljeno</a:t>
            </a:r>
            <a:r>
              <a:rPr lang="en-US" dirty="0" smtClean="0"/>
              <a:t>, </a:t>
            </a:r>
            <a:r>
              <a:rPr lang="en-US" dirty="0" err="1" smtClean="0"/>
              <a:t>bezvredno</a:t>
            </a:r>
            <a:r>
              <a:rPr lang="en-US" dirty="0" smtClean="0"/>
              <a:t>, </a:t>
            </a:r>
            <a:r>
              <a:rPr lang="sr-Latn-RS" dirty="0" smtClean="0"/>
              <a:t>i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je </a:t>
            </a:r>
            <a:r>
              <a:rPr lang="en-US" dirty="0" err="1" smtClean="0"/>
              <a:t>prisutno</a:t>
            </a:r>
            <a:r>
              <a:rPr lang="en-US" dirty="0" smtClean="0"/>
              <a:t> </a:t>
            </a:r>
            <a:r>
              <a:rPr lang="en-US" dirty="0" err="1" smtClean="0"/>
              <a:t>samosažaljenje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pesimizam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latin typeface="Arial" pitchFamily="34" charset="0"/>
                <a:cs typeface="Arial" pitchFamily="34" charset="0"/>
              </a:rPr>
              <a:t>Kapaciteti samoregulacije kod osoba sa IO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Kapaciteti </a:t>
            </a:r>
            <a:r>
              <a:rPr lang="en-US" dirty="0" err="1" smtClean="0"/>
              <a:t>samoregulacije</a:t>
            </a:r>
            <a:r>
              <a:rPr lang="en-US" dirty="0" smtClean="0"/>
              <a:t> </a:t>
            </a:r>
            <a:r>
              <a:rPr lang="sr-Latn-RS" dirty="0" smtClean="0"/>
              <a:t>umanjuju</a:t>
            </a:r>
            <a:r>
              <a:rPr lang="en-US" dirty="0" smtClean="0"/>
              <a:t> </a:t>
            </a:r>
            <a:r>
              <a:rPr lang="en-US" dirty="0" err="1" smtClean="0"/>
              <a:t>nepovoljne</a:t>
            </a:r>
            <a:r>
              <a:rPr lang="en-US" dirty="0" smtClean="0"/>
              <a:t> </a:t>
            </a:r>
            <a:r>
              <a:rPr lang="en-US" dirty="0" err="1" smtClean="0"/>
              <a:t>uticaje</a:t>
            </a:r>
            <a:r>
              <a:rPr lang="sr-Latn-RS" dirty="0" smtClean="0"/>
              <a:t> stigmatizacije, odrastanja u nedovoljno stimulativnoj sredini i ograničene participacije u socijalnim aktivnostima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Kod osoba sa intelektualnom ometenošću nivo samoregulacije povezan je sa </a:t>
            </a:r>
            <a:r>
              <a:rPr lang="en-US" dirty="0" err="1" smtClean="0"/>
              <a:t>višim</a:t>
            </a:r>
            <a:r>
              <a:rPr lang="en-US" dirty="0" smtClean="0"/>
              <a:t> </a:t>
            </a:r>
            <a:r>
              <a:rPr lang="en-US" dirty="0" err="1" smtClean="0"/>
              <a:t>nivoom</a:t>
            </a:r>
            <a:r>
              <a:rPr lang="en-US" dirty="0" smtClean="0"/>
              <a:t> </a:t>
            </a:r>
            <a:r>
              <a:rPr lang="en-US" dirty="0" err="1" smtClean="0"/>
              <a:t>socijalne</a:t>
            </a:r>
            <a:r>
              <a:rPr lang="en-US" dirty="0" smtClean="0"/>
              <a:t> </a:t>
            </a:r>
            <a:r>
              <a:rPr lang="en-US" dirty="0" err="1" smtClean="0"/>
              <a:t>kompetencije</a:t>
            </a:r>
            <a:r>
              <a:rPr lang="en-US" dirty="0" smtClean="0"/>
              <a:t>, </a:t>
            </a:r>
            <a:r>
              <a:rPr lang="en-US" dirty="0" err="1" smtClean="0"/>
              <a:t>boljim</a:t>
            </a:r>
            <a:r>
              <a:rPr lang="en-US" dirty="0" smtClean="0"/>
              <a:t> </a:t>
            </a:r>
            <a:r>
              <a:rPr lang="en-US" dirty="0" err="1" smtClean="0"/>
              <a:t>akademskim</a:t>
            </a:r>
            <a:r>
              <a:rPr lang="en-US" dirty="0" smtClean="0"/>
              <a:t> </a:t>
            </a:r>
            <a:r>
              <a:rPr lang="en-US" dirty="0" err="1" smtClean="0"/>
              <a:t>uspehom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nižom</a:t>
            </a:r>
            <a:r>
              <a:rPr lang="en-US" dirty="0" smtClean="0"/>
              <a:t> </a:t>
            </a:r>
            <a:r>
              <a:rPr lang="en-US" dirty="0" err="1" smtClean="0"/>
              <a:t>učestalošću</a:t>
            </a:r>
            <a:r>
              <a:rPr lang="en-US" dirty="0" smtClean="0"/>
              <a:t> </a:t>
            </a:r>
            <a:r>
              <a:rPr lang="en-US" dirty="0" err="1" smtClean="0"/>
              <a:t>ispoljavanja</a:t>
            </a:r>
            <a:r>
              <a:rPr lang="en-US" dirty="0" smtClean="0"/>
              <a:t> </a:t>
            </a:r>
            <a:r>
              <a:rPr lang="en-US" dirty="0" err="1" smtClean="0"/>
              <a:t>problematičnog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Kvalitet života osoba sa intelektualnom ometenošću zavisi i od n</a:t>
            </a:r>
            <a:r>
              <a:rPr lang="en-US" dirty="0" smtClean="0"/>
              <a:t>iv</a:t>
            </a:r>
            <a:r>
              <a:rPr lang="sr-Latn-RS" dirty="0" smtClean="0"/>
              <a:t>oa</a:t>
            </a:r>
            <a:r>
              <a:rPr lang="en-US" dirty="0" smtClean="0"/>
              <a:t> </a:t>
            </a:r>
            <a:r>
              <a:rPr lang="en-US" dirty="0" err="1" smtClean="0"/>
              <a:t>rezvijenosti</a:t>
            </a:r>
            <a:r>
              <a:rPr lang="en-US" dirty="0" smtClean="0"/>
              <a:t> </a:t>
            </a:r>
            <a:r>
              <a:rPr lang="en-US" dirty="0" err="1" smtClean="0"/>
              <a:t>kapaciteta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 Black" pitchFamily="34" charset="0"/>
              </a:rPr>
              <a:t>Samoregulaciono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Putem </a:t>
            </a:r>
            <a:r>
              <a:rPr lang="en-US" dirty="0" smtClean="0"/>
              <a:t>pod</a:t>
            </a:r>
            <a:r>
              <a:rPr lang="sr-Latn-RS" dirty="0" smtClean="0"/>
              <a:t>sticanja učenika da budu što</a:t>
            </a:r>
            <a:r>
              <a:rPr lang="en-US" dirty="0" smtClean="0"/>
              <a:t> </a:t>
            </a:r>
            <a:r>
              <a:rPr lang="en-US" dirty="0" err="1" smtClean="0"/>
              <a:t>samostal</a:t>
            </a:r>
            <a:r>
              <a:rPr lang="sr-Latn-RS" dirty="0" smtClean="0"/>
              <a:t>niji</a:t>
            </a:r>
            <a:r>
              <a:rPr lang="en-US" dirty="0" smtClean="0"/>
              <a:t> u </a:t>
            </a:r>
            <a:r>
              <a:rPr lang="sr-Latn-RS" dirty="0" smtClean="0"/>
              <a:t>realizaciji</a:t>
            </a:r>
            <a:r>
              <a:rPr lang="en-US" dirty="0" smtClean="0"/>
              <a:t> </a:t>
            </a:r>
            <a:r>
              <a:rPr lang="sr-Latn-RS" dirty="0" smtClean="0"/>
              <a:t>akademskih ciljeva,</a:t>
            </a:r>
            <a:r>
              <a:rPr lang="en-US" dirty="0" smtClean="0"/>
              <a:t> </a:t>
            </a:r>
            <a:r>
              <a:rPr lang="en-US" dirty="0" err="1" smtClean="0"/>
              <a:t>moguće</a:t>
            </a:r>
            <a:r>
              <a:rPr lang="en-US" dirty="0" smtClean="0"/>
              <a:t> je </a:t>
            </a:r>
            <a:r>
              <a:rPr lang="en-US" dirty="0" err="1" smtClean="0"/>
              <a:t>razvijati</a:t>
            </a:r>
            <a:r>
              <a:rPr lang="en-US" dirty="0" smtClean="0"/>
              <a:t> </a:t>
            </a:r>
            <a:r>
              <a:rPr lang="en-US" dirty="0" err="1" smtClean="0"/>
              <a:t>kapacitete</a:t>
            </a:r>
            <a:r>
              <a:rPr lang="en-US" dirty="0" smtClean="0"/>
              <a:t> </a:t>
            </a:r>
            <a:r>
              <a:rPr lang="en-US" dirty="0" err="1" smtClean="0"/>
              <a:t>samoregulacionog</a:t>
            </a:r>
            <a:r>
              <a:rPr lang="en-US" dirty="0" smtClean="0"/>
              <a:t> </a:t>
            </a:r>
            <a:r>
              <a:rPr lang="en-US" dirty="0" err="1" smtClean="0"/>
              <a:t>učenja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S</a:t>
            </a:r>
            <a:r>
              <a:rPr lang="en-US" dirty="0" err="1" smtClean="0"/>
              <a:t>amostalno</a:t>
            </a:r>
            <a:r>
              <a:rPr lang="sr-Latn-RS" dirty="0" smtClean="0"/>
              <a:t>st u</a:t>
            </a:r>
            <a:r>
              <a:rPr lang="en-US" dirty="0" smtClean="0"/>
              <a:t> </a:t>
            </a:r>
            <a:r>
              <a:rPr lang="en-US" dirty="0" err="1" smtClean="0"/>
              <a:t>odlu</a:t>
            </a:r>
            <a:r>
              <a:rPr lang="sr-Latn-RS" dirty="0" smtClean="0"/>
              <a:t>čivanju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učestv</a:t>
            </a:r>
            <a:r>
              <a:rPr lang="sr-Latn-RS" dirty="0" smtClean="0"/>
              <a:t>anje</a:t>
            </a:r>
            <a:r>
              <a:rPr lang="en-US" dirty="0" smtClean="0"/>
              <a:t> u </a:t>
            </a:r>
            <a:r>
              <a:rPr lang="en-US" dirty="0" err="1" smtClean="0"/>
              <a:t>organizaciji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učenja</a:t>
            </a:r>
            <a:r>
              <a:rPr lang="en-US" dirty="0" smtClean="0"/>
              <a:t>, u </a:t>
            </a:r>
            <a:r>
              <a:rPr lang="en-US" dirty="0" err="1" smtClean="0"/>
              <a:t>okruženju</a:t>
            </a:r>
            <a:r>
              <a:rPr lang="en-US" dirty="0" smtClean="0"/>
              <a:t> u </a:t>
            </a:r>
            <a:r>
              <a:rPr lang="en-US" dirty="0" err="1" smtClean="0"/>
              <a:t>kojem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jasna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dosledno</a:t>
            </a:r>
            <a:r>
              <a:rPr lang="en-US" dirty="0" smtClean="0"/>
              <a:t> </a:t>
            </a:r>
            <a:r>
              <a:rPr lang="en-US" dirty="0" err="1" smtClean="0"/>
              <a:t>primenjuju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poštuju</a:t>
            </a:r>
            <a:r>
              <a:rPr lang="en-US" dirty="0" smtClean="0"/>
              <a:t>, </a:t>
            </a:r>
            <a:r>
              <a:rPr lang="en-US" dirty="0" err="1" smtClean="0"/>
              <a:t>pruža</a:t>
            </a:r>
            <a:r>
              <a:rPr lang="en-US" dirty="0" smtClean="0"/>
              <a:t> </a:t>
            </a:r>
            <a:r>
              <a:rPr lang="en-US" dirty="0" err="1" smtClean="0"/>
              <a:t>podršku</a:t>
            </a:r>
            <a:r>
              <a:rPr lang="en-US" dirty="0" smtClean="0"/>
              <a:t> </a:t>
            </a:r>
            <a:r>
              <a:rPr lang="en-US" dirty="0" err="1" smtClean="0"/>
              <a:t>samoodređenom</a:t>
            </a:r>
            <a:r>
              <a:rPr lang="en-US" dirty="0" smtClean="0"/>
              <a:t> </a:t>
            </a:r>
            <a:r>
              <a:rPr lang="en-US" dirty="0" err="1" smtClean="0"/>
              <a:t>ponašanju</a:t>
            </a:r>
            <a:r>
              <a:rPr lang="en-US" dirty="0" smtClean="0"/>
              <a:t> </a:t>
            </a:r>
            <a:r>
              <a:rPr lang="en-US" dirty="0" err="1" smtClean="0"/>
              <a:t>učenika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učenju</a:t>
            </a:r>
            <a:r>
              <a:rPr lang="en-US" dirty="0" smtClean="0"/>
              <a:t> </a:t>
            </a:r>
            <a:r>
              <a:rPr lang="en-US" dirty="0" err="1" smtClean="0"/>
              <a:t>zasnovanom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 Black" pitchFamily="34" charset="0"/>
              </a:rPr>
              <a:t>Samoregulaciono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U procesu učenja uloga S.E. je </a:t>
            </a:r>
            <a:r>
              <a:rPr lang="en-US" dirty="0" err="1" smtClean="0"/>
              <a:t>da</a:t>
            </a:r>
            <a:r>
              <a:rPr lang="sr-Latn-RS" dirty="0" smtClean="0"/>
              <a:t> kreira stimulativno</a:t>
            </a:r>
            <a:r>
              <a:rPr lang="en-US" dirty="0" smtClean="0"/>
              <a:t> </a:t>
            </a:r>
            <a:r>
              <a:rPr lang="sr-Latn-RS" dirty="0" smtClean="0"/>
              <a:t>okruženj</a:t>
            </a:r>
            <a:r>
              <a:rPr lang="en-US" dirty="0" smtClean="0"/>
              <a:t>e</a:t>
            </a:r>
            <a:r>
              <a:rPr lang="sr-Latn-RS" dirty="0" smtClean="0"/>
              <a:t>, pruža informacij</a:t>
            </a:r>
            <a:r>
              <a:rPr lang="en-US" dirty="0" smtClean="0"/>
              <a:t>e</a:t>
            </a:r>
            <a:r>
              <a:rPr lang="sr-Latn-RS" dirty="0" smtClean="0"/>
              <a:t> </a:t>
            </a:r>
            <a:r>
              <a:rPr lang="sr-Latn-RS" dirty="0" smtClean="0"/>
              <a:t>i </a:t>
            </a:r>
            <a:r>
              <a:rPr lang="sr-Latn-RS" dirty="0" smtClean="0"/>
              <a:t>podršk</a:t>
            </a:r>
            <a:r>
              <a:rPr lang="en-US" dirty="0" smtClean="0"/>
              <a:t>u</a:t>
            </a:r>
            <a:r>
              <a:rPr lang="sr-Latn-RS" dirty="0" smtClean="0"/>
              <a:t> </a:t>
            </a:r>
            <a:r>
              <a:rPr lang="sr-Latn-RS" dirty="0" smtClean="0"/>
              <a:t>u prevazilaženju barijera, na koje učenik nailazi tokom učenja. </a:t>
            </a:r>
          </a:p>
          <a:p>
            <a:endParaRPr lang="sr-Latn-RS" dirty="0" smtClean="0"/>
          </a:p>
          <a:p>
            <a:pPr algn="just"/>
            <a:r>
              <a:rPr lang="sr-Latn-RS" dirty="0" smtClean="0"/>
              <a:t>Stimulativno okruženje predstavlja prostor u kome je učeniku dostupan sav materijal koji je neophodan za rad i u kome on kroz upotrebu vaspitno-obrazovnih sredstava ili razgovora sa S.E. dobija sve informacije značajne za akademski cilj koji želi da ostvari.  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i="1" u="sng" dirty="0" err="1" smtClean="0"/>
              <a:t>hoću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i="1" u="sng" dirty="0" err="1" smtClean="0"/>
              <a:t>moram</a:t>
            </a:r>
            <a:endParaRPr lang="sr-Latn-RS" u="sng" dirty="0" smtClean="0"/>
          </a:p>
          <a:p>
            <a:endParaRPr lang="sr-Latn-RS" dirty="0" smtClean="0"/>
          </a:p>
          <a:p>
            <a:pPr algn="just"/>
            <a:r>
              <a:rPr lang="en-US" dirty="0" err="1" smtClean="0"/>
              <a:t>Intrinzička</a:t>
            </a:r>
            <a:r>
              <a:rPr lang="en-US" dirty="0" smtClean="0"/>
              <a:t> </a:t>
            </a:r>
            <a:r>
              <a:rPr lang="en-US" dirty="0" err="1" smtClean="0"/>
              <a:t>motivacija</a:t>
            </a:r>
            <a:r>
              <a:rPr lang="en-US" dirty="0" smtClean="0"/>
              <a:t> = </a:t>
            </a:r>
            <a:r>
              <a:rPr lang="en-US" dirty="0" err="1" smtClean="0"/>
              <a:t>unutrašnji</a:t>
            </a:r>
            <a:r>
              <a:rPr lang="en-US" dirty="0" smtClean="0"/>
              <a:t> </a:t>
            </a:r>
            <a:r>
              <a:rPr lang="en-US" dirty="0" err="1" smtClean="0"/>
              <a:t>izvori</a:t>
            </a:r>
            <a:r>
              <a:rPr lang="en-US" dirty="0" smtClean="0"/>
              <a:t> </a:t>
            </a:r>
            <a:r>
              <a:rPr lang="en-US" dirty="0" err="1" smtClean="0"/>
              <a:t>nagrađivanja</a:t>
            </a:r>
            <a:endParaRPr lang="en-US" dirty="0" smtClean="0"/>
          </a:p>
          <a:p>
            <a:pPr algn="just"/>
            <a:r>
              <a:rPr lang="en-US" dirty="0" err="1" smtClean="0"/>
              <a:t>Ekstri</a:t>
            </a:r>
            <a:r>
              <a:rPr lang="sr-Latn-RS" dirty="0" smtClean="0"/>
              <a:t>nzička motivacija</a:t>
            </a:r>
            <a:r>
              <a:rPr lang="en-US" dirty="0" smtClean="0"/>
              <a:t> = </a:t>
            </a:r>
            <a:r>
              <a:rPr lang="sr-Latn-RS" dirty="0" smtClean="0"/>
              <a:t>spoljašnji</a:t>
            </a:r>
            <a:r>
              <a:rPr lang="en-US" dirty="0" smtClean="0"/>
              <a:t> </a:t>
            </a:r>
            <a:r>
              <a:rPr lang="en-US" dirty="0" err="1" smtClean="0"/>
              <a:t>izvori</a:t>
            </a:r>
            <a:r>
              <a:rPr lang="en-US" dirty="0" smtClean="0"/>
              <a:t> </a:t>
            </a:r>
            <a:r>
              <a:rPr lang="en-US" dirty="0" err="1" smtClean="0"/>
              <a:t>nagrađivanja</a:t>
            </a:r>
            <a:r>
              <a:rPr lang="sr-Latn-RS" dirty="0" smtClean="0"/>
              <a:t> (kazni)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sr-Latn-RS" dirty="0" smtClean="0"/>
              <a:t>Uspešno funkcionisanje u d</a:t>
            </a:r>
            <a:r>
              <a:rPr lang="en-US" dirty="0" err="1" smtClean="0"/>
              <a:t>ru</a:t>
            </a:r>
            <a:r>
              <a:rPr lang="sr-Latn-RS" dirty="0" smtClean="0"/>
              <a:t>štvenoj zajednici zahteva određeni nivo prilagođavanja, ali pruža i mogućnost za očuvanje izvesnog stepena samostalnosti. </a:t>
            </a:r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i samoregulacija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Osnovne fiziološke potrebe: hrana, voda, </a:t>
            </a:r>
            <a:r>
              <a:rPr lang="en-US" dirty="0" err="1" smtClean="0"/>
              <a:t>odmor</a:t>
            </a:r>
            <a:r>
              <a:rPr lang="en-US" dirty="0" smtClean="0"/>
              <a:t>… </a:t>
            </a:r>
            <a:r>
              <a:rPr lang="en-US" dirty="0" err="1" smtClean="0"/>
              <a:t>Sigurnost</a:t>
            </a:r>
            <a:r>
              <a:rPr lang="en-US" dirty="0" smtClean="0"/>
              <a:t> </a:t>
            </a:r>
            <a:r>
              <a:rPr lang="sr-Latn-RS" dirty="0" smtClean="0"/>
              <a:t>sklonište</a:t>
            </a:r>
            <a:r>
              <a:rPr lang="en-US" dirty="0" smtClean="0"/>
              <a:t>,</a:t>
            </a:r>
            <a:r>
              <a:rPr lang="sr-Latn-RS" dirty="0" smtClean="0"/>
              <a:t>...</a:t>
            </a:r>
            <a:r>
              <a:rPr lang="en-US" dirty="0" err="1" smtClean="0"/>
              <a:t>povezanost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drugima</a:t>
            </a:r>
            <a:r>
              <a:rPr lang="en-US" dirty="0" smtClean="0"/>
              <a:t>…</a:t>
            </a:r>
            <a:r>
              <a:rPr lang="en-US" dirty="0" err="1" smtClean="0"/>
              <a:t>po</a:t>
            </a:r>
            <a:r>
              <a:rPr lang="sr-Latn-RS" dirty="0" smtClean="0"/>
              <a:t>š</a:t>
            </a:r>
            <a:r>
              <a:rPr lang="en-US" dirty="0" err="1" smtClean="0"/>
              <a:t>tovanje</a:t>
            </a:r>
            <a:r>
              <a:rPr lang="en-US" dirty="0" smtClean="0"/>
              <a:t>,</a:t>
            </a:r>
            <a:r>
              <a:rPr lang="sr-Latn-RS" dirty="0" smtClean="0"/>
              <a:t> samoostvarenost...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Biosocijalne potrebe iz kojih se razvijaju autentična interesovanja: potreba za novim iskustvima, kretanjem, igrom, interakcijom...</a:t>
            </a:r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Specifične, lične potrebe...</a:t>
            </a:r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Ravnoteža između “</a:t>
            </a:r>
            <a:r>
              <a:rPr lang="en-US" i="1" u="sng" dirty="0" err="1" smtClean="0"/>
              <a:t>hoću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i="1" u="sng" dirty="0" err="1" smtClean="0"/>
              <a:t>moram</a:t>
            </a:r>
            <a:r>
              <a:rPr lang="sr-Latn-RS" i="1" dirty="0" smtClean="0"/>
              <a:t>”  </a:t>
            </a:r>
            <a:r>
              <a:rPr lang="sr-Latn-RS" dirty="0" smtClean="0"/>
              <a:t>obezbeđuje</a:t>
            </a:r>
            <a:r>
              <a:rPr lang="sr-Latn-RS" i="1" u="sng" dirty="0" smtClean="0"/>
              <a:t> </a:t>
            </a:r>
            <a:r>
              <a:rPr lang="en-US" dirty="0" err="1" smtClean="0"/>
              <a:t>mentalnu</a:t>
            </a:r>
            <a:r>
              <a:rPr lang="en-US" dirty="0" smtClean="0"/>
              <a:t> </a:t>
            </a:r>
            <a:r>
              <a:rPr lang="en-US" dirty="0" err="1" smtClean="0"/>
              <a:t>stabilnost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priliku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harmoničan</a:t>
            </a:r>
            <a:r>
              <a:rPr lang="en-US" dirty="0" smtClean="0"/>
              <a:t> </a:t>
            </a:r>
            <a:r>
              <a:rPr lang="en-US" dirty="0" err="1" smtClean="0"/>
              <a:t>socioemocionalni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M04033917[[fn=Berlin]]_novariants" id="{309C13C0-3BE0-4E8F-8916-1D5516B3B5DD}" vid="{18E1BE87-7240-45DF-8788-3CAEB7F17A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TM00001032</Template>
  <TotalTime>2231</TotalTime>
  <Words>1078</Words>
  <Application>Microsoft Office PowerPoint</Application>
  <PresentationFormat>Custom</PresentationFormat>
  <Paragraphs>80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TM04033917[[fn=Berlin]]_novariants</vt:lpstr>
      <vt:lpstr>Metodski pristupi u razvoju samoregulacije  kod osoba sa intelektualnom ometenošću</vt:lpstr>
      <vt:lpstr>Motivacija i kapaciteti samoregulacije kod osoba sa intelektualnom ometenošću</vt:lpstr>
      <vt:lpstr>Kapaciteti samoregulacije kod osoba sa IO</vt:lpstr>
      <vt:lpstr>Kapaciteti samoregulacije kod osoba sa IO</vt:lpstr>
      <vt:lpstr>Kapaciteti samoregulacije kod osoba sa IO</vt:lpstr>
      <vt:lpstr>Samoregulaciono učenje</vt:lpstr>
      <vt:lpstr>Samoregulaciono učenje</vt:lpstr>
      <vt:lpstr>Motivacija i samoregulacija kod osoba sa IO</vt:lpstr>
      <vt:lpstr>Motivacija i samoregulacija kod osoba sa IO</vt:lpstr>
      <vt:lpstr>Motivacija i samoregulacija kod osoba sa IO</vt:lpstr>
      <vt:lpstr>Motivacija i samoregulacija kod osoba sa IO</vt:lpstr>
      <vt:lpstr>Motivacija i samoregulacija kod osoba sa IO</vt:lpstr>
      <vt:lpstr>Motivacija i samoregulacija kod osoba sa IO</vt:lpstr>
      <vt:lpstr>Motivacija i samoregulacija kod osoba sa IO</vt:lpstr>
      <vt:lpstr>Motivacija i samoregulacija kod osoba sa IO</vt:lpstr>
      <vt:lpstr>Motivacija i samoregulacija kod osoba sa IO</vt:lpstr>
      <vt:lpstr>Motivacija i samoregulacija kod osoba sa 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</dc:creator>
  <cp:lastModifiedBy>unknown</cp:lastModifiedBy>
  <cp:revision>210</cp:revision>
  <dcterms:created xsi:type="dcterms:W3CDTF">2015-09-21T23:12:49Z</dcterms:created>
  <dcterms:modified xsi:type="dcterms:W3CDTF">2018-04-18T11:23:14Z</dcterms:modified>
</cp:coreProperties>
</file>